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57" r:id="rId3"/>
    <p:sldId id="261" r:id="rId4"/>
    <p:sldId id="267" r:id="rId5"/>
    <p:sldId id="258" r:id="rId6"/>
    <p:sldId id="268" r:id="rId7"/>
    <p:sldId id="262" r:id="rId8"/>
    <p:sldId id="259" r:id="rId9"/>
    <p:sldId id="263" r:id="rId10"/>
    <p:sldId id="265" r:id="rId11"/>
    <p:sldId id="266" r:id="rId12"/>
    <p:sldId id="260"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76" autoAdjust="0"/>
  </p:normalViewPr>
  <p:slideViewPr>
    <p:cSldViewPr>
      <p:cViewPr>
        <p:scale>
          <a:sx n="53" d="100"/>
          <a:sy n="53" d="100"/>
        </p:scale>
        <p:origin x="-44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DA4EA6-7721-452E-AFB0-D92C93D9EA61}" type="datetimeFigureOut">
              <a:rPr lang="en-US" smtClean="0"/>
              <a:pPr/>
              <a:t>3/19/2010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608835-6B1D-425E-A6A5-1238171A647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5F3C10F-C292-40E6-9E60-B92F56B82788}" type="datetimeFigureOut">
              <a:rPr lang="en-US" smtClean="0"/>
              <a:pPr/>
              <a:t>3/19/2010</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0991717-45EC-4B1D-8DE9-B8E949F3326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F3C10F-C292-40E6-9E60-B92F56B82788}" type="datetimeFigureOut">
              <a:rPr lang="en-US" smtClean="0"/>
              <a:pPr/>
              <a:t>3/19/2010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991717-45EC-4B1D-8DE9-B8E949F3326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5F3C10F-C292-40E6-9E60-B92F56B82788}" type="datetimeFigureOut">
              <a:rPr lang="en-US" smtClean="0"/>
              <a:pPr/>
              <a:t>3/19/2010</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20991717-45EC-4B1D-8DE9-B8E949F3326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5F3C10F-C292-40E6-9E60-B92F56B82788}" type="datetimeFigureOut">
              <a:rPr lang="en-US" smtClean="0"/>
              <a:pPr/>
              <a:t>3/19/2010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0991717-45EC-4B1D-8DE9-B8E949F3326C}"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5F3C10F-C292-40E6-9E60-B92F56B82788}" type="datetimeFigureOut">
              <a:rPr lang="en-US" smtClean="0"/>
              <a:pPr/>
              <a:t>3/19/2010</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0991717-45EC-4B1D-8DE9-B8E949F3326C}"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5F3C10F-C292-40E6-9E60-B92F56B82788}" type="datetimeFigureOut">
              <a:rPr lang="en-US" smtClean="0"/>
              <a:pPr/>
              <a:t>3/19/2010</a:t>
            </a:fld>
            <a:endParaRPr lang="en-US" dirty="0"/>
          </a:p>
        </p:txBody>
      </p:sp>
      <p:sp>
        <p:nvSpPr>
          <p:cNvPr id="10" name="Slide Number Placeholder 9"/>
          <p:cNvSpPr>
            <a:spLocks noGrp="1"/>
          </p:cNvSpPr>
          <p:nvPr>
            <p:ph type="sldNum" sz="quarter" idx="16"/>
          </p:nvPr>
        </p:nvSpPr>
        <p:spPr/>
        <p:txBody>
          <a:bodyPr rtlCol="0"/>
          <a:lstStyle/>
          <a:p>
            <a:fld id="{20991717-45EC-4B1D-8DE9-B8E949F3326C}"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5F3C10F-C292-40E6-9E60-B92F56B82788}" type="datetimeFigureOut">
              <a:rPr lang="en-US" smtClean="0"/>
              <a:pPr/>
              <a:t>3/19/2010</a:t>
            </a:fld>
            <a:endParaRPr lang="en-US" dirty="0"/>
          </a:p>
        </p:txBody>
      </p:sp>
      <p:sp>
        <p:nvSpPr>
          <p:cNvPr id="12" name="Slide Number Placeholder 11"/>
          <p:cNvSpPr>
            <a:spLocks noGrp="1"/>
          </p:cNvSpPr>
          <p:nvPr>
            <p:ph type="sldNum" sz="quarter" idx="16"/>
          </p:nvPr>
        </p:nvSpPr>
        <p:spPr/>
        <p:txBody>
          <a:bodyPr rtlCol="0"/>
          <a:lstStyle/>
          <a:p>
            <a:fld id="{20991717-45EC-4B1D-8DE9-B8E949F3326C}"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5F3C10F-C292-40E6-9E60-B92F56B82788}" type="datetimeFigureOut">
              <a:rPr lang="en-US" smtClean="0"/>
              <a:pPr/>
              <a:t>3/19/2010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0991717-45EC-4B1D-8DE9-B8E949F3326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3C10F-C292-40E6-9E60-B92F56B82788}" type="datetimeFigureOut">
              <a:rPr lang="en-US" smtClean="0"/>
              <a:pPr/>
              <a:t>3/19/2010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0991717-45EC-4B1D-8DE9-B8E949F3326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5F3C10F-C292-40E6-9E60-B92F56B82788}" type="datetimeFigureOut">
              <a:rPr lang="en-US" smtClean="0"/>
              <a:pPr/>
              <a:t>3/19/2010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0991717-45EC-4B1D-8DE9-B8E949F3326C}"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65F3C10F-C292-40E6-9E60-B92F56B82788}" type="datetimeFigureOut">
              <a:rPr lang="en-US" smtClean="0"/>
              <a:pPr/>
              <a:t>3/19/2010</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0991717-45EC-4B1D-8DE9-B8E949F3326C}"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5F3C10F-C292-40E6-9E60-B92F56B82788}" type="datetimeFigureOut">
              <a:rPr lang="en-US" smtClean="0"/>
              <a:pPr/>
              <a:t>3/19/2010</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0991717-45EC-4B1D-8DE9-B8E949F3326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hyperlink" Target="http://upload.wikimedia.org/wikipedia/commons/4/43/JackieRobinson1945.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hyperlink" Target="http://images.google.com/imgres?imgurl=http://www.topnews.in/files/Jesse-Owens.jpg&amp;imgrefurl=http://www.topnews.in/people/jesse-owens&amp;usg=___L_V8enxH63oRzJWschNVx47hDU=&amp;h=370&amp;w=370&amp;sz=19&amp;hl=en&amp;start=6&amp;um=1&amp;itbs=1&amp;tbnid=bAfUPzlTTsLOqM:&amp;tbnh=122&amp;tbnw=122&amp;prev=/images?q=Jesse+owens&amp;um=1&amp;hl=en&amp;sa=N&amp;rls=com.microsoft:*&amp;tbs=isch: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5400" b="1"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African American History: 1900-1949</a:t>
            </a:r>
            <a:endParaRPr lang="en-US" sz="5400" b="1" cap="none"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normAutofit fontScale="92500" lnSpcReduction="20000"/>
          </a:bodyPr>
          <a:lstStyle/>
          <a:p>
            <a:r>
              <a:rPr lang="en-US" dirty="0" smtClean="0">
                <a:ln w="18415" cmpd="sng">
                  <a:solidFill>
                    <a:srgbClr val="FFFFFF"/>
                  </a:solidFill>
                  <a:prstDash val="solid"/>
                </a:ln>
                <a:effectLst>
                  <a:outerShdw blurRad="63500" dir="3600000" algn="tl" rotWithShape="0">
                    <a:srgbClr val="000000">
                      <a:alpha val="70000"/>
                    </a:srgbClr>
                  </a:outerShdw>
                </a:effectLst>
              </a:rPr>
              <a:t>By Maggie Pratt, Ellie DePastino, Corey Rooney, and Sasha Block</a:t>
            </a:r>
            <a:endParaRPr lang="en-US" dirty="0">
              <a:ln w="18415" cmpd="sng">
                <a:solidFill>
                  <a:srgbClr val="FFFFFF"/>
                </a:solidFill>
                <a:prstDash val="solid"/>
              </a:ln>
              <a:effectLst>
                <a:outerShdw blurRad="63500" dir="3600000" algn="tl" rotWithShape="0">
                  <a:srgbClr val="000000">
                    <a:alpha val="70000"/>
                  </a:srgbClr>
                </a:outerShdw>
              </a:effectLst>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1"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800" decel="100000"/>
                                        <p:tgtEl>
                                          <p:spTgt spid="3">
                                            <p:txEl>
                                              <p:pRg st="0" end="0"/>
                                            </p:txEl>
                                          </p:spTgt>
                                        </p:tgtEl>
                                      </p:cBhvr>
                                    </p:animEffect>
                                    <p:anim calcmode="lin" valueType="num">
                                      <p:cBhvr>
                                        <p:cTn id="15"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6"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7"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smtClean="0"/>
              <a:t>Jackie Robinson Early Life</a:t>
            </a:r>
            <a:endParaRPr lang="en-US" sz="5400" dirty="0"/>
          </a:p>
        </p:txBody>
      </p:sp>
      <p:sp>
        <p:nvSpPr>
          <p:cNvPr id="3" name="Content Placeholder 2"/>
          <p:cNvSpPr>
            <a:spLocks noGrp="1"/>
          </p:cNvSpPr>
          <p:nvPr>
            <p:ph sz="quarter" idx="1"/>
          </p:nvPr>
        </p:nvSpPr>
        <p:spPr/>
        <p:txBody>
          <a:bodyPr>
            <a:noAutofit/>
          </a:bodyPr>
          <a:lstStyle/>
          <a:p>
            <a:pPr>
              <a:buFont typeface="Wingdings" pitchFamily="2" charset="2"/>
              <a:buChar char="v"/>
            </a:pPr>
            <a:r>
              <a:rPr lang="en-US" sz="3200" dirty="0" smtClean="0"/>
              <a:t>He was born on January 31, 1919 Cairo, Georgia. </a:t>
            </a:r>
          </a:p>
          <a:p>
            <a:pPr>
              <a:buFont typeface="Wingdings" pitchFamily="2" charset="2"/>
              <a:buChar char="v"/>
            </a:pPr>
            <a:r>
              <a:rPr lang="en-US" sz="3200" dirty="0" smtClean="0"/>
              <a:t>When he was young, his family relocated to Pasadena, California, where he was put to work early, and took up a job as newspaper boy and also sold food at Rose Bowl games for extra money.</a:t>
            </a:r>
          </a:p>
          <a:p>
            <a:pPr>
              <a:buFont typeface="Wingdings" pitchFamily="2" charset="2"/>
              <a:buChar char="v"/>
            </a:pPr>
            <a:r>
              <a:rPr lang="en-US" sz="3200" dirty="0" smtClean="0"/>
              <a:t>He played both basketball and baseball as a child. </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nodeType="withEffect">
                                  <p:stCondLst>
                                    <p:cond delay="0"/>
                                  </p:stCondLst>
                                  <p:iterate type="lt">
                                    <p:tmPct val="10000"/>
                                  </p:iterate>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nodeType="with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Baseball Career</a:t>
            </a:r>
            <a:endParaRPr lang="en-US" sz="5400" dirty="0"/>
          </a:p>
        </p:txBody>
      </p:sp>
      <p:sp>
        <p:nvSpPr>
          <p:cNvPr id="3" name="Content Placeholder 2"/>
          <p:cNvSpPr>
            <a:spLocks noGrp="1"/>
          </p:cNvSpPr>
          <p:nvPr>
            <p:ph sz="quarter" idx="1"/>
          </p:nvPr>
        </p:nvSpPr>
        <p:spPr/>
        <p:txBody>
          <a:bodyPr>
            <a:normAutofit fontScale="25000" lnSpcReduction="20000"/>
          </a:bodyPr>
          <a:lstStyle/>
          <a:p>
            <a:pPr>
              <a:buFont typeface="Wingdings" pitchFamily="2" charset="2"/>
              <a:buChar char="v"/>
            </a:pPr>
            <a:r>
              <a:rPr lang="en-US" sz="9600" dirty="0" smtClean="0"/>
              <a:t>When he became an adult, Jackie also became second baseman for the minor-league team, the Montreal Royals. Professional baseball was “separate, but equal”, with a National League for whites and a Negro League for blacks.</a:t>
            </a:r>
          </a:p>
          <a:p>
            <a:pPr>
              <a:buFont typeface="Wingdings" pitchFamily="2" charset="2"/>
              <a:buChar char="v"/>
            </a:pPr>
            <a:r>
              <a:rPr lang="en-US" sz="9600" dirty="0" smtClean="0"/>
              <a:t>Most Negro League stars were not known to most of society, while nearly everyone in America knew the names of the white stars.</a:t>
            </a:r>
          </a:p>
          <a:p>
            <a:pPr>
              <a:buFont typeface="Wingdings" pitchFamily="2" charset="2"/>
              <a:buChar char="v"/>
            </a:pPr>
            <a:r>
              <a:rPr lang="en-US" sz="9600" dirty="0" smtClean="0"/>
              <a:t>Robinson’s first game was played better than most games played by white stars, and he sparked new trends in the way baseball was played. </a:t>
            </a:r>
          </a:p>
          <a:p>
            <a:pPr>
              <a:buFont typeface="Wingdings" pitchFamily="2" charset="2"/>
              <a:buChar char="v"/>
            </a:pPr>
            <a:r>
              <a:rPr lang="en-US" sz="9600" dirty="0" smtClean="0"/>
              <a:t>The game of professional baseball received night baseball, batting helmets, shin-guards, the hit-and-run play, and the feet first slide, all from the Negro Leagues. </a:t>
            </a:r>
          </a:p>
          <a:p>
            <a:pPr>
              <a:buFont typeface="Wingdings" pitchFamily="2" charset="2"/>
              <a:buChar char="v"/>
            </a:pPr>
            <a:r>
              <a:rPr lang="en-US" sz="9600" dirty="0" smtClean="0"/>
              <a:t>April 18, 1946- On this day, the first major league  was played by Jackie Robinson. </a:t>
            </a:r>
          </a:p>
          <a:p>
            <a:pPr>
              <a:buFont typeface="Wingdings" pitchFamily="2" charset="2"/>
              <a:buChar char="v"/>
            </a:pPr>
            <a:endParaRPr lang="en-US" sz="9600" dirty="0" smtClean="0"/>
          </a:p>
          <a:p>
            <a:pPr>
              <a:buFont typeface="Wingdings" pitchFamily="2" charset="2"/>
              <a:buChar char="v"/>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nodeType="withEffect">
                                  <p:stCondLst>
                                    <p:cond delay="0"/>
                                  </p:stCondLst>
                                  <p:iterate type="lt">
                                    <p:tmPct val="10000"/>
                                  </p:iterate>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nodeType="with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
                                          </p:val>
                                        </p:tav>
                                        <p:tav tm="100000">
                                          <p:val>
                                            <p:strVal val="#ppt_y"/>
                                          </p:val>
                                        </p:tav>
                                      </p:tavLst>
                                    </p:anim>
                                  </p:childTnLst>
                                </p:cTn>
                              </p:par>
                              <p:par>
                                <p:cTn id="28" presetID="40" presetClass="entr" presetSubtype="0" fill="hold" nodeType="withEffect">
                                  <p:stCondLst>
                                    <p:cond delay="0"/>
                                  </p:stCondLst>
                                  <p:iterate type="lt">
                                    <p:tmPct val="10000"/>
                                  </p:iterate>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
                                          </p:val>
                                        </p:tav>
                                        <p:tav tm="100000">
                                          <p:val>
                                            <p:strVal val="#ppt_y"/>
                                          </p:val>
                                        </p:tav>
                                      </p:tavLst>
                                    </p:anim>
                                  </p:childTnLst>
                                </p:cTn>
                              </p:par>
                              <p:par>
                                <p:cTn id="33" presetID="40" presetClass="entr" presetSubtype="0" fill="hold" nodeType="withEffect">
                                  <p:stCondLst>
                                    <p:cond delay="0"/>
                                  </p:stCondLst>
                                  <p:iterate type="lt">
                                    <p:tmPct val="10000"/>
                                  </p:iterate>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Changes in Baseball</a:t>
            </a:r>
            <a:endParaRPr lang="en-US" sz="5400" dirty="0"/>
          </a:p>
        </p:txBody>
      </p:sp>
      <p:sp>
        <p:nvSpPr>
          <p:cNvPr id="3" name="Content Placeholder 2"/>
          <p:cNvSpPr>
            <a:spLocks noGrp="1"/>
          </p:cNvSpPr>
          <p:nvPr>
            <p:ph sz="quarter" idx="1"/>
          </p:nvPr>
        </p:nvSpPr>
        <p:spPr/>
        <p:txBody>
          <a:bodyPr>
            <a:normAutofit fontScale="70000" lnSpcReduction="20000"/>
          </a:bodyPr>
          <a:lstStyle/>
          <a:p>
            <a:pPr>
              <a:buFont typeface="Wingdings" pitchFamily="2" charset="2"/>
              <a:buChar char="v"/>
            </a:pPr>
            <a:r>
              <a:rPr lang="en-US" sz="3100" dirty="0" smtClean="0"/>
              <a:t>Jackie’s debut sparked many new rules and regulations for the game of baseball. After 1947, all major league teams had to sign players from the Negro Leagues, or they could not compete. </a:t>
            </a:r>
          </a:p>
          <a:p>
            <a:pPr>
              <a:buFont typeface="Wingdings" pitchFamily="2" charset="2"/>
              <a:buChar char="v"/>
            </a:pPr>
            <a:r>
              <a:rPr lang="en-US" sz="3100" dirty="0" smtClean="0"/>
              <a:t>In fact, with this law, the game received night baseball, batting helmets, shin-guards, the hit-and-run play, and the feet first slide, which all originated in the Negro Leagues of baseball. </a:t>
            </a:r>
          </a:p>
          <a:p>
            <a:pPr>
              <a:buFont typeface="Wingdings" pitchFamily="2" charset="2"/>
              <a:buChar char="v"/>
            </a:pPr>
            <a:r>
              <a:rPr lang="en-US" sz="3100" dirty="0" smtClean="0"/>
              <a:t>Twelve years later, every competitive team had at least one, African American player and the Negro Leagues had almost completely disappeared. At this point, baseball had obviously completely integrated with those of any skin color and truly became equal. </a:t>
            </a:r>
          </a:p>
          <a:p>
            <a:pPr>
              <a:buFont typeface="Wingdings" pitchFamily="2" charset="2"/>
              <a:buChar char="v"/>
            </a:pPr>
            <a:r>
              <a:rPr lang="en-US" sz="3100" dirty="0" smtClean="0"/>
              <a:t>Black players were finally receiving the same fame as white players had been getting all along.</a:t>
            </a:r>
          </a:p>
          <a:p>
            <a:pPr>
              <a:buFont typeface="Wingdings" pitchFamily="2" charset="2"/>
              <a:buChar char="v"/>
            </a:pPr>
            <a:endParaRPr lang="en-US"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2"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nodeType="withEffect">
                                  <p:stCondLst>
                                    <p:cond delay="0"/>
                                  </p:stCondLst>
                                  <p:iterate type="lt">
                                    <p:tmPct val="10000"/>
                                  </p:iterate>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nodeType="with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
                                          </p:val>
                                        </p:tav>
                                        <p:tav tm="100000">
                                          <p:val>
                                            <p:strVal val="#ppt_y"/>
                                          </p:val>
                                        </p:tav>
                                      </p:tavLst>
                                    </p:anim>
                                  </p:childTnLst>
                                </p:cTn>
                              </p:par>
                              <p:par>
                                <p:cTn id="28" presetID="40" presetClass="entr" presetSubtype="0" fill="hold" nodeType="withEffect">
                                  <p:stCondLst>
                                    <p:cond delay="0"/>
                                  </p:stCondLst>
                                  <p:iterate type="lt">
                                    <p:tmPct val="10000"/>
                                  </p:iterate>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Jackie Robinson Pictures</a:t>
            </a:r>
            <a:endParaRPr lang="en-US" dirty="0"/>
          </a:p>
        </p:txBody>
      </p:sp>
      <p:pic>
        <p:nvPicPr>
          <p:cNvPr id="1026" name="Picture 2" descr="Image, Source: b&amp;w film neg."/>
          <p:cNvPicPr>
            <a:picLocks noChangeAspect="1" noChangeArrowheads="1"/>
          </p:cNvPicPr>
          <p:nvPr/>
        </p:nvPicPr>
        <p:blipFill>
          <a:blip r:embed="rId2" cstate="print"/>
          <a:srcRect/>
          <a:stretch>
            <a:fillRect/>
          </a:stretch>
        </p:blipFill>
        <p:spPr bwMode="auto">
          <a:xfrm>
            <a:off x="1" y="2819400"/>
            <a:ext cx="2779252" cy="4038600"/>
          </a:xfrm>
          <a:prstGeom prst="rect">
            <a:avLst/>
          </a:prstGeom>
          <a:noFill/>
        </p:spPr>
      </p:pic>
      <p:pic>
        <p:nvPicPr>
          <p:cNvPr id="1028" name="Picture 4" descr="Image, Source: original"/>
          <p:cNvPicPr>
            <a:picLocks noChangeAspect="1" noChangeArrowheads="1"/>
          </p:cNvPicPr>
          <p:nvPr/>
        </p:nvPicPr>
        <p:blipFill>
          <a:blip r:embed="rId3" cstate="print"/>
          <a:srcRect/>
          <a:stretch>
            <a:fillRect/>
          </a:stretch>
        </p:blipFill>
        <p:spPr bwMode="auto">
          <a:xfrm>
            <a:off x="6172200" y="2608326"/>
            <a:ext cx="2971799" cy="4249674"/>
          </a:xfrm>
          <a:prstGeom prst="rect">
            <a:avLst/>
          </a:prstGeom>
          <a:noFill/>
        </p:spPr>
      </p:pic>
      <p:pic>
        <p:nvPicPr>
          <p:cNvPr id="1030" name="Picture 6" descr="File:JackieRobinson1945.jpg">
            <a:hlinkClick r:id="rId4"/>
          </p:cNvPr>
          <p:cNvPicPr>
            <a:picLocks noChangeAspect="1" noChangeArrowheads="1"/>
          </p:cNvPicPr>
          <p:nvPr/>
        </p:nvPicPr>
        <p:blipFill>
          <a:blip r:embed="rId5" cstate="print"/>
          <a:srcRect/>
          <a:stretch>
            <a:fillRect/>
          </a:stretch>
        </p:blipFill>
        <p:spPr bwMode="auto">
          <a:xfrm>
            <a:off x="3048000" y="1502229"/>
            <a:ext cx="2895600" cy="5355771"/>
          </a:xfrm>
          <a:prstGeom prst="rect">
            <a:avLst/>
          </a:prstGeom>
          <a:noFill/>
        </p:spPr>
      </p:pic>
      <p:sp>
        <p:nvSpPr>
          <p:cNvPr id="6" name="TextBox 5"/>
          <p:cNvSpPr txBox="1"/>
          <p:nvPr/>
        </p:nvSpPr>
        <p:spPr>
          <a:xfrm>
            <a:off x="152400" y="2895600"/>
            <a:ext cx="2667000" cy="369332"/>
          </a:xfrm>
          <a:prstGeom prst="rect">
            <a:avLst/>
          </a:prstGeom>
          <a:noFill/>
        </p:spPr>
        <p:txBody>
          <a:bodyPr wrap="square" rtlCol="0">
            <a:spAutoFit/>
          </a:bodyPr>
          <a:lstStyle/>
          <a:p>
            <a:r>
              <a:rPr lang="en-US" dirty="0" smtClean="0"/>
              <a:t>Jackie Robinson batting</a:t>
            </a:r>
            <a:endParaRPr lang="en-US" dirty="0"/>
          </a:p>
        </p:txBody>
      </p:sp>
      <p:sp>
        <p:nvSpPr>
          <p:cNvPr id="7" name="TextBox 6"/>
          <p:cNvSpPr txBox="1"/>
          <p:nvPr/>
        </p:nvSpPr>
        <p:spPr>
          <a:xfrm>
            <a:off x="3276600" y="1447800"/>
            <a:ext cx="2286000" cy="369332"/>
          </a:xfrm>
          <a:prstGeom prst="rect">
            <a:avLst/>
          </a:prstGeom>
          <a:noFill/>
        </p:spPr>
        <p:txBody>
          <a:bodyPr wrap="square" rtlCol="0">
            <a:spAutoFit/>
          </a:bodyPr>
          <a:lstStyle/>
          <a:p>
            <a:r>
              <a:rPr lang="en-US" dirty="0" smtClean="0"/>
              <a:t>Robinson in Uniform</a:t>
            </a:r>
            <a:endParaRPr lang="en-US" dirty="0"/>
          </a:p>
        </p:txBody>
      </p:sp>
      <p:sp>
        <p:nvSpPr>
          <p:cNvPr id="8" name="TextBox 7"/>
          <p:cNvSpPr txBox="1"/>
          <p:nvPr/>
        </p:nvSpPr>
        <p:spPr>
          <a:xfrm>
            <a:off x="6477000" y="6019800"/>
            <a:ext cx="2286000" cy="646331"/>
          </a:xfrm>
          <a:prstGeom prst="rect">
            <a:avLst/>
          </a:prstGeom>
          <a:noFill/>
        </p:spPr>
        <p:txBody>
          <a:bodyPr wrap="square" rtlCol="0">
            <a:spAutoFit/>
          </a:bodyPr>
          <a:lstStyle/>
          <a:p>
            <a:r>
              <a:rPr lang="en-US" dirty="0" smtClean="0"/>
              <a:t>Jackie Robinson Comic Book Cover</a:t>
            </a:r>
            <a:endParaRPr lang="en-US" dirty="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additive="base">
                                        <p:cTn id="15" dur="500" fill="hold"/>
                                        <p:tgtEl>
                                          <p:spTgt spid="1026"/>
                                        </p:tgtEl>
                                        <p:attrNameLst>
                                          <p:attrName>ppt_x</p:attrName>
                                        </p:attrNameLst>
                                      </p:cBhvr>
                                      <p:tavLst>
                                        <p:tav tm="0">
                                          <p:val>
                                            <p:strVal val="#ppt_x"/>
                                          </p:val>
                                        </p:tav>
                                        <p:tav tm="100000">
                                          <p:val>
                                            <p:strVal val="#ppt_x"/>
                                          </p:val>
                                        </p:tav>
                                      </p:tavLst>
                                    </p:anim>
                                    <p:anim calcmode="lin" valueType="num">
                                      <p:cBhvr additive="base">
                                        <p:cTn id="16"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030"/>
                                        </p:tgtEl>
                                        <p:attrNameLst>
                                          <p:attrName>style.visibility</p:attrName>
                                        </p:attrNameLst>
                                      </p:cBhvr>
                                      <p:to>
                                        <p:strVal val="visible"/>
                                      </p:to>
                                    </p:set>
                                    <p:anim calcmode="lin" valueType="num">
                                      <p:cBhvr additive="base">
                                        <p:cTn id="21" dur="500" fill="hold"/>
                                        <p:tgtEl>
                                          <p:spTgt spid="1030"/>
                                        </p:tgtEl>
                                        <p:attrNameLst>
                                          <p:attrName>ppt_x</p:attrName>
                                        </p:attrNameLst>
                                      </p:cBhvr>
                                      <p:tavLst>
                                        <p:tav tm="0">
                                          <p:val>
                                            <p:strVal val="#ppt_x"/>
                                          </p:val>
                                        </p:tav>
                                        <p:tav tm="100000">
                                          <p:val>
                                            <p:strVal val="#ppt_x"/>
                                          </p:val>
                                        </p:tav>
                                      </p:tavLst>
                                    </p:anim>
                                    <p:anim calcmode="lin" valueType="num">
                                      <p:cBhvr additive="base">
                                        <p:cTn id="22"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 calcmode="lin" valueType="num">
                                      <p:cBhvr additive="base">
                                        <p:cTn id="27" dur="500" fill="hold"/>
                                        <p:tgtEl>
                                          <p:spTgt spid="1028"/>
                                        </p:tgtEl>
                                        <p:attrNameLst>
                                          <p:attrName>ppt_x</p:attrName>
                                        </p:attrNameLst>
                                      </p:cBhvr>
                                      <p:tavLst>
                                        <p:tav tm="0">
                                          <p:val>
                                            <p:strVal val="#ppt_x"/>
                                          </p:val>
                                        </p:tav>
                                        <p:tav tm="100000">
                                          <p:val>
                                            <p:strVal val="#ppt_x"/>
                                          </p:val>
                                        </p:tav>
                                      </p:tavLst>
                                    </p:anim>
                                    <p:anim calcmode="lin" valueType="num">
                                      <p:cBhvr additive="base">
                                        <p:cTn id="2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Harlem Renaissance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 Harlem Renaissance took place after World War I and was the beginning of literary and artistic talent from the African Americans.</a:t>
            </a:r>
          </a:p>
          <a:p>
            <a:r>
              <a:rPr lang="en-US" dirty="0" smtClean="0"/>
              <a:t>This would have been impossible if it wasn’t for a group of African American civil rights that became very important during the 20</a:t>
            </a:r>
            <a:r>
              <a:rPr lang="en-US" baseline="30000" dirty="0" smtClean="0"/>
              <a:t>th</a:t>
            </a:r>
            <a:r>
              <a:rPr lang="en-US" dirty="0" smtClean="0"/>
              <a:t> century.</a:t>
            </a:r>
          </a:p>
          <a:p>
            <a:r>
              <a:rPr lang="en-US" dirty="0" smtClean="0"/>
              <a:t>In the 1920’s, black writers and artists in Harlem led a new movement in literature, theatre, and jazz. This was called the “New Negro” movement.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Harlem Renaissance </a:t>
            </a:r>
            <a:endParaRPr lang="en-US" dirty="0"/>
          </a:p>
        </p:txBody>
      </p:sp>
      <p:sp>
        <p:nvSpPr>
          <p:cNvPr id="3" name="Content Placeholder 2"/>
          <p:cNvSpPr>
            <a:spLocks noGrp="1"/>
          </p:cNvSpPr>
          <p:nvPr>
            <p:ph sz="quarter" idx="1"/>
          </p:nvPr>
        </p:nvSpPr>
        <p:spPr/>
        <p:txBody>
          <a:bodyPr/>
          <a:lstStyle/>
          <a:p>
            <a:r>
              <a:rPr lang="en-US" dirty="0" smtClean="0"/>
              <a:t>As a result of this event, many songs, poems, novels and other things were published from the African Americans.</a:t>
            </a:r>
          </a:p>
          <a:p>
            <a:r>
              <a:rPr lang="en-US" dirty="0" smtClean="0"/>
              <a:t>African Americans were able to be free with their creativity in whatever they were talented at.</a:t>
            </a:r>
          </a:p>
          <a:p>
            <a:r>
              <a:rPr lang="en-US" dirty="0" smtClean="0"/>
              <a:t>They brought a new approach to many things that the  whites were never thought to do.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Harlem Renaissance Pictures</a:t>
            </a:r>
            <a:endParaRPr lang="en-US" dirty="0"/>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Jazz Music</a:t>
            </a:r>
            <a:endParaRPr lang="en-US" dirty="0"/>
          </a:p>
        </p:txBody>
      </p:sp>
      <p:sp>
        <p:nvSpPr>
          <p:cNvPr id="3" name="Content Placeholder 2"/>
          <p:cNvSpPr>
            <a:spLocks noGrp="1"/>
          </p:cNvSpPr>
          <p:nvPr>
            <p:ph sz="quarter" idx="1"/>
          </p:nvPr>
        </p:nvSpPr>
        <p:spPr/>
        <p:txBody>
          <a:bodyPr>
            <a:normAutofit fontScale="92500"/>
          </a:bodyPr>
          <a:lstStyle/>
          <a:p>
            <a:r>
              <a:rPr lang="en-US" sz="3200" dirty="0" smtClean="0"/>
              <a:t>Jazz was known for its spontaneous and improvisational character and heartfelt lyrics.</a:t>
            </a:r>
          </a:p>
          <a:p>
            <a:r>
              <a:rPr lang="en-US" sz="3200" dirty="0" smtClean="0"/>
              <a:t>It originated in New Orleans the early 1900’s, but had a hard time being accepted by the public.</a:t>
            </a:r>
          </a:p>
          <a:p>
            <a:r>
              <a:rPr lang="en-US" sz="3200" dirty="0" smtClean="0"/>
              <a:t>Some of the most famous African American jazz musicians were Louis Armstrong, Duke Ellington, Ella Fitzgerald, and Billie Holiday.</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diamond(in)">
                                      <p:cBhvr>
                                        <p:cTn id="15" dur="2000"/>
                                        <p:tgtEl>
                                          <p:spTgt spid="3">
                                            <p:txEl>
                                              <p:pRg st="0" end="0"/>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amond(in)">
                                      <p:cBhvr>
                                        <p:cTn id="18" dur="2000"/>
                                        <p:tgtEl>
                                          <p:spTgt spid="3">
                                            <p:txEl>
                                              <p:pRg st="1" end="1"/>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amond(in)">
                                      <p:cBhvr>
                                        <p:cTn id="2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Jazz Music </a:t>
            </a:r>
            <a:endParaRPr lang="en-US" dirty="0"/>
          </a:p>
        </p:txBody>
      </p:sp>
      <p:sp>
        <p:nvSpPr>
          <p:cNvPr id="3" name="Content Placeholder 2"/>
          <p:cNvSpPr>
            <a:spLocks noGrp="1"/>
          </p:cNvSpPr>
          <p:nvPr>
            <p:ph sz="quarter" idx="1"/>
          </p:nvPr>
        </p:nvSpPr>
        <p:spPr/>
        <p:txBody>
          <a:bodyPr>
            <a:normAutofit lnSpcReduction="10000"/>
          </a:bodyPr>
          <a:lstStyle/>
          <a:p>
            <a:r>
              <a:rPr lang="en-US" sz="3200" dirty="0" smtClean="0"/>
              <a:t>If jazz music had never evolved, African Americans would be in a very different position today.</a:t>
            </a:r>
          </a:p>
          <a:p>
            <a:r>
              <a:rPr lang="en-US" sz="3200" dirty="0" smtClean="0"/>
              <a:t>Discrimination would be even more harsh today.</a:t>
            </a:r>
          </a:p>
          <a:p>
            <a:r>
              <a:rPr lang="en-US" sz="3200" dirty="0" smtClean="0"/>
              <a:t>Africans Americans could learn how to face injustice from their own music.</a:t>
            </a:r>
          </a:p>
          <a:p>
            <a:r>
              <a:rPr lang="en-US" sz="3200" dirty="0" smtClean="0"/>
              <a:t>Rap music probably wouldn’t have existed today.</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diamond(in)">
                                      <p:cBhvr>
                                        <p:cTn id="15" dur="2000"/>
                                        <p:tgtEl>
                                          <p:spTgt spid="3">
                                            <p:txEl>
                                              <p:pRg st="0" end="0"/>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diamond(in)">
                                      <p:cBhvr>
                                        <p:cTn id="18" dur="2000"/>
                                        <p:tgtEl>
                                          <p:spTgt spid="3">
                                            <p:txEl>
                                              <p:pRg st="1" end="1"/>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amond(in)">
                                      <p:cBhvr>
                                        <p:cTn id="21" dur="2000"/>
                                        <p:tgtEl>
                                          <p:spTgt spid="3">
                                            <p:txEl>
                                              <p:pRg st="2" end="2"/>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diamond(in)">
                                      <p:cBhvr>
                                        <p:cTn id="24"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cybertronicdreams.com/minisite/images/ella-fitzgerald.jpg"/>
          <p:cNvPicPr>
            <a:picLocks noChangeAspect="1" noChangeArrowheads="1"/>
          </p:cNvPicPr>
          <p:nvPr/>
        </p:nvPicPr>
        <p:blipFill>
          <a:blip r:embed="rId2" cstate="print"/>
          <a:srcRect l="6452" t="4762" r="5376" b="2381"/>
          <a:stretch>
            <a:fillRect/>
          </a:stretch>
        </p:blipFill>
        <p:spPr bwMode="auto">
          <a:xfrm>
            <a:off x="2819400" y="1524001"/>
            <a:ext cx="3657600" cy="3276599"/>
          </a:xfrm>
          <a:prstGeom prst="rect">
            <a:avLst/>
          </a:prstGeom>
          <a:noFill/>
        </p:spPr>
      </p:pic>
      <p:sp>
        <p:nvSpPr>
          <p:cNvPr id="2" name="Title 1"/>
          <p:cNvSpPr>
            <a:spLocks noGrp="1"/>
          </p:cNvSpPr>
          <p:nvPr>
            <p:ph type="title"/>
          </p:nvPr>
        </p:nvSpPr>
        <p:spPr/>
        <p:txBody>
          <a:bodyPr/>
          <a:lstStyle/>
          <a:p>
            <a:r>
              <a:rPr lang="en-US" dirty="0" smtClean="0"/>
              <a:t>Jazz Music Pictures</a:t>
            </a:r>
            <a:endParaRPr lang="en-US" dirty="0"/>
          </a:p>
        </p:txBody>
      </p:sp>
      <p:pic>
        <p:nvPicPr>
          <p:cNvPr id="7172" name="Picture 4" descr="http://www.jazzscript.co.uk/images/LouisArmstrong.gif"/>
          <p:cNvPicPr>
            <a:picLocks noChangeAspect="1" noChangeArrowheads="1"/>
          </p:cNvPicPr>
          <p:nvPr/>
        </p:nvPicPr>
        <p:blipFill>
          <a:blip r:embed="rId3" cstate="print"/>
          <a:srcRect/>
          <a:stretch>
            <a:fillRect/>
          </a:stretch>
        </p:blipFill>
        <p:spPr bwMode="auto">
          <a:xfrm>
            <a:off x="0" y="1524000"/>
            <a:ext cx="2819400" cy="2819400"/>
          </a:xfrm>
          <a:prstGeom prst="rect">
            <a:avLst/>
          </a:prstGeom>
          <a:noFill/>
        </p:spPr>
      </p:pic>
      <p:pic>
        <p:nvPicPr>
          <p:cNvPr id="7174" name="Picture 6" descr="http://www.kevchino.com/graffix/bandphotos/Billie_Holiday_bp.jpg"/>
          <p:cNvPicPr>
            <a:picLocks noChangeAspect="1" noChangeArrowheads="1"/>
          </p:cNvPicPr>
          <p:nvPr/>
        </p:nvPicPr>
        <p:blipFill>
          <a:blip r:embed="rId4" cstate="print"/>
          <a:srcRect/>
          <a:stretch>
            <a:fillRect/>
          </a:stretch>
        </p:blipFill>
        <p:spPr bwMode="auto">
          <a:xfrm>
            <a:off x="0" y="4343401"/>
            <a:ext cx="3657600" cy="2514600"/>
          </a:xfrm>
          <a:prstGeom prst="rect">
            <a:avLst/>
          </a:prstGeom>
          <a:noFill/>
        </p:spPr>
      </p:pic>
      <p:sp>
        <p:nvSpPr>
          <p:cNvPr id="7" name="Rectangle 6"/>
          <p:cNvSpPr/>
          <p:nvPr/>
        </p:nvSpPr>
        <p:spPr>
          <a:xfrm>
            <a:off x="3352800" y="4572000"/>
            <a:ext cx="3124200" cy="203132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a:r>
              <a:rPr lang="en-US" sz="21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“Jazz does not belong to one race or culture, but is a gift that America has given to the world.”</a:t>
            </a:r>
          </a:p>
          <a:p>
            <a:pPr algn="r"/>
            <a:r>
              <a:rPr lang="en-US" sz="21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-Ahmad </a:t>
            </a:r>
            <a:r>
              <a:rPr lang="en-US" sz="21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Alaadeen</a:t>
            </a:r>
            <a:endParaRPr lang="en-US" sz="21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7176" name="Picture 8" descr="http://cheltenhamfestivals.com/blog/wp-content/uploads/2009/04/duke-ellington-470x353.jpg"/>
          <p:cNvPicPr>
            <a:picLocks noChangeAspect="1" noChangeArrowheads="1"/>
          </p:cNvPicPr>
          <p:nvPr/>
        </p:nvPicPr>
        <p:blipFill>
          <a:blip r:embed="rId5" cstate="print"/>
          <a:srcRect l="6809" r="54042" b="22946"/>
          <a:stretch>
            <a:fillRect/>
          </a:stretch>
        </p:blipFill>
        <p:spPr bwMode="auto">
          <a:xfrm>
            <a:off x="6399696" y="1524000"/>
            <a:ext cx="2744304" cy="5334000"/>
          </a:xfrm>
          <a:prstGeom prst="rect">
            <a:avLst/>
          </a:prstGeom>
          <a:noFill/>
        </p:spPr>
      </p:pic>
      <p:sp>
        <p:nvSpPr>
          <p:cNvPr id="8" name="TextBox 7"/>
          <p:cNvSpPr txBox="1"/>
          <p:nvPr/>
        </p:nvSpPr>
        <p:spPr>
          <a:xfrm>
            <a:off x="1066800" y="1524000"/>
            <a:ext cx="2133600" cy="400110"/>
          </a:xfrm>
          <a:prstGeom prst="rect">
            <a:avLst/>
          </a:prstGeom>
          <a:noFill/>
        </p:spPr>
        <p:txBody>
          <a:bodyPr wrap="square" rtlCol="0">
            <a:spAutoFit/>
          </a:bodyPr>
          <a:lstStyle/>
          <a:p>
            <a:r>
              <a:rPr lang="en-US" sz="2000" dirty="0" smtClean="0">
                <a:solidFill>
                  <a:schemeClr val="bg1"/>
                </a:solidFill>
                <a:effectLst>
                  <a:outerShdw blurRad="38100" dist="38100" dir="2700000" algn="tl">
                    <a:srgbClr val="000000">
                      <a:alpha val="43137"/>
                    </a:srgbClr>
                  </a:outerShdw>
                </a:effectLst>
              </a:rPr>
              <a:t>Louis Armstrong</a:t>
            </a:r>
            <a:endParaRPr lang="en-US" sz="2000" dirty="0">
              <a:solidFill>
                <a:schemeClr val="bg1"/>
              </a:solidFill>
              <a:effectLst>
                <a:outerShdw blurRad="38100" dist="38100" dir="2700000" algn="tl">
                  <a:srgbClr val="000000">
                    <a:alpha val="43137"/>
                  </a:srgbClr>
                </a:outerShdw>
              </a:effectLst>
            </a:endParaRPr>
          </a:p>
        </p:txBody>
      </p:sp>
      <p:sp>
        <p:nvSpPr>
          <p:cNvPr id="9" name="TextBox 8"/>
          <p:cNvSpPr txBox="1"/>
          <p:nvPr/>
        </p:nvSpPr>
        <p:spPr>
          <a:xfrm>
            <a:off x="3657600" y="4267200"/>
            <a:ext cx="2133600" cy="400110"/>
          </a:xfrm>
          <a:prstGeom prst="rect">
            <a:avLst/>
          </a:prstGeom>
          <a:noFill/>
        </p:spPr>
        <p:txBody>
          <a:bodyPr wrap="square" rtlCol="0">
            <a:spAutoFit/>
          </a:bodyPr>
          <a:lstStyle/>
          <a:p>
            <a:r>
              <a:rPr lang="en-US" sz="2000" dirty="0" smtClean="0">
                <a:solidFill>
                  <a:schemeClr val="bg1"/>
                </a:solidFill>
                <a:effectLst>
                  <a:outerShdw blurRad="38100" dist="38100" dir="2700000" algn="tl">
                    <a:srgbClr val="000000">
                      <a:alpha val="43137"/>
                    </a:srgbClr>
                  </a:outerShdw>
                </a:effectLst>
              </a:rPr>
              <a:t>Ella Fitzgerald</a:t>
            </a:r>
            <a:endParaRPr lang="en-US" sz="2000" dirty="0">
              <a:solidFill>
                <a:schemeClr val="bg1"/>
              </a:solidFill>
              <a:effectLst>
                <a:outerShdw blurRad="38100" dist="38100" dir="2700000" algn="tl">
                  <a:srgbClr val="000000">
                    <a:alpha val="43137"/>
                  </a:srgbClr>
                </a:outerShdw>
              </a:effectLst>
            </a:endParaRPr>
          </a:p>
        </p:txBody>
      </p:sp>
      <p:sp>
        <p:nvSpPr>
          <p:cNvPr id="10" name="TextBox 9"/>
          <p:cNvSpPr txBox="1"/>
          <p:nvPr/>
        </p:nvSpPr>
        <p:spPr>
          <a:xfrm>
            <a:off x="0" y="4572000"/>
            <a:ext cx="2590800" cy="369332"/>
          </a:xfrm>
          <a:prstGeom prst="rect">
            <a:avLst/>
          </a:prstGeom>
          <a:noFill/>
        </p:spPr>
        <p:txBody>
          <a:bodyPr wrap="square" rtlCol="0">
            <a:spAutoFit/>
          </a:bodyPr>
          <a:lstStyle/>
          <a:p>
            <a:r>
              <a:rPr lang="en-US" dirty="0" smtClean="0">
                <a:solidFill>
                  <a:schemeClr val="bg1"/>
                </a:solidFill>
                <a:effectLst>
                  <a:outerShdw blurRad="38100" dist="38100" dir="2700000" algn="tl">
                    <a:srgbClr val="000000">
                      <a:alpha val="43137"/>
                    </a:srgbClr>
                  </a:outerShdw>
                </a:effectLst>
              </a:rPr>
              <a:t>Billie Holiday</a:t>
            </a:r>
            <a:endParaRPr lang="en-US" dirty="0">
              <a:solidFill>
                <a:schemeClr val="bg1"/>
              </a:solidFill>
              <a:effectLst>
                <a:outerShdw blurRad="38100" dist="38100" dir="2700000" algn="tl">
                  <a:srgbClr val="000000">
                    <a:alpha val="43137"/>
                  </a:srgbClr>
                </a:outerShdw>
              </a:effectLst>
            </a:endParaRPr>
          </a:p>
        </p:txBody>
      </p:sp>
      <p:sp>
        <p:nvSpPr>
          <p:cNvPr id="11" name="TextBox 10"/>
          <p:cNvSpPr txBox="1"/>
          <p:nvPr/>
        </p:nvSpPr>
        <p:spPr>
          <a:xfrm>
            <a:off x="6553200" y="6088559"/>
            <a:ext cx="2590800" cy="769441"/>
          </a:xfrm>
          <a:prstGeom prst="rect">
            <a:avLst/>
          </a:prstGeom>
          <a:noFill/>
        </p:spPr>
        <p:txBody>
          <a:bodyPr wrap="square" rtlCol="0">
            <a:spAutoFit/>
          </a:bodyPr>
          <a:lstStyle/>
          <a:p>
            <a:pPr algn="ctr"/>
            <a:r>
              <a:rPr lang="en-US" sz="2200" dirty="0" smtClean="0">
                <a:solidFill>
                  <a:schemeClr val="bg1"/>
                </a:solidFill>
                <a:effectLst>
                  <a:outerShdw blurRad="38100" dist="38100" dir="2700000" algn="tl">
                    <a:srgbClr val="000000">
                      <a:alpha val="43137"/>
                    </a:srgbClr>
                  </a:outerShdw>
                </a:effectLst>
              </a:rPr>
              <a:t>Duke Ellington</a:t>
            </a:r>
          </a:p>
          <a:p>
            <a:pPr algn="ctr"/>
            <a:r>
              <a:rPr lang="en-US" sz="2200" dirty="0" smtClean="0">
                <a:solidFill>
                  <a:schemeClr val="bg1"/>
                </a:solidFill>
                <a:effectLst>
                  <a:outerShdw blurRad="38100" dist="38100" dir="2700000" algn="tl">
                    <a:srgbClr val="000000">
                      <a:alpha val="43137"/>
                    </a:srgbClr>
                  </a:outerShdw>
                </a:effectLst>
              </a:rPr>
              <a:t>(and his orchestra)</a:t>
            </a:r>
            <a:endParaRPr lang="en-US" sz="22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7172"/>
                                        </p:tgtEl>
                                        <p:attrNameLst>
                                          <p:attrName>style.visibility</p:attrName>
                                        </p:attrNameLst>
                                      </p:cBhvr>
                                      <p:to>
                                        <p:strVal val="visible"/>
                                      </p:to>
                                    </p:set>
                                    <p:anim calcmode="lin" valueType="num">
                                      <p:cBhvr additive="base">
                                        <p:cTn id="15" dur="500" fill="hold"/>
                                        <p:tgtEl>
                                          <p:spTgt spid="7172"/>
                                        </p:tgtEl>
                                        <p:attrNameLst>
                                          <p:attrName>ppt_x</p:attrName>
                                        </p:attrNameLst>
                                      </p:cBhvr>
                                      <p:tavLst>
                                        <p:tav tm="0">
                                          <p:val>
                                            <p:strVal val="#ppt_x"/>
                                          </p:val>
                                        </p:tav>
                                        <p:tav tm="100000">
                                          <p:val>
                                            <p:strVal val="#ppt_x"/>
                                          </p:val>
                                        </p:tav>
                                      </p:tavLst>
                                    </p:anim>
                                    <p:anim calcmode="lin" valueType="num">
                                      <p:cBhvr additive="base">
                                        <p:cTn id="16"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7174"/>
                                        </p:tgtEl>
                                        <p:attrNameLst>
                                          <p:attrName>style.visibility</p:attrName>
                                        </p:attrNameLst>
                                      </p:cBhvr>
                                      <p:to>
                                        <p:strVal val="visible"/>
                                      </p:to>
                                    </p:set>
                                    <p:anim calcmode="lin" valueType="num">
                                      <p:cBhvr additive="base">
                                        <p:cTn id="21" dur="500" fill="hold"/>
                                        <p:tgtEl>
                                          <p:spTgt spid="7174"/>
                                        </p:tgtEl>
                                        <p:attrNameLst>
                                          <p:attrName>ppt_x</p:attrName>
                                        </p:attrNameLst>
                                      </p:cBhvr>
                                      <p:tavLst>
                                        <p:tav tm="0">
                                          <p:val>
                                            <p:strVal val="#ppt_x"/>
                                          </p:val>
                                        </p:tav>
                                        <p:tav tm="100000">
                                          <p:val>
                                            <p:strVal val="#ppt_x"/>
                                          </p:val>
                                        </p:tav>
                                      </p:tavLst>
                                    </p:anim>
                                    <p:anim calcmode="lin" valueType="num">
                                      <p:cBhvr additive="base">
                                        <p:cTn id="22"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170"/>
                                        </p:tgtEl>
                                        <p:attrNameLst>
                                          <p:attrName>style.visibility</p:attrName>
                                        </p:attrNameLst>
                                      </p:cBhvr>
                                      <p:to>
                                        <p:strVal val="visible"/>
                                      </p:to>
                                    </p:set>
                                    <p:anim calcmode="lin" valueType="num">
                                      <p:cBhvr additive="base">
                                        <p:cTn id="27" dur="500" fill="hold"/>
                                        <p:tgtEl>
                                          <p:spTgt spid="7170"/>
                                        </p:tgtEl>
                                        <p:attrNameLst>
                                          <p:attrName>ppt_x</p:attrName>
                                        </p:attrNameLst>
                                      </p:cBhvr>
                                      <p:tavLst>
                                        <p:tav tm="0">
                                          <p:val>
                                            <p:strVal val="#ppt_x"/>
                                          </p:val>
                                        </p:tav>
                                        <p:tav tm="100000">
                                          <p:val>
                                            <p:strVal val="#ppt_x"/>
                                          </p:val>
                                        </p:tav>
                                      </p:tavLst>
                                    </p:anim>
                                    <p:anim calcmode="lin" valueType="num">
                                      <p:cBhvr additive="base">
                                        <p:cTn id="2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7176"/>
                                        </p:tgtEl>
                                        <p:attrNameLst>
                                          <p:attrName>style.visibility</p:attrName>
                                        </p:attrNameLst>
                                      </p:cBhvr>
                                      <p:to>
                                        <p:strVal val="visible"/>
                                      </p:to>
                                    </p:set>
                                    <p:anim calcmode="lin" valueType="num">
                                      <p:cBhvr additive="base">
                                        <p:cTn id="33" dur="500" fill="hold"/>
                                        <p:tgtEl>
                                          <p:spTgt spid="7176"/>
                                        </p:tgtEl>
                                        <p:attrNameLst>
                                          <p:attrName>ppt_x</p:attrName>
                                        </p:attrNameLst>
                                      </p:cBhvr>
                                      <p:tavLst>
                                        <p:tav tm="0">
                                          <p:val>
                                            <p:strVal val="#ppt_x"/>
                                          </p:val>
                                        </p:tav>
                                        <p:tav tm="100000">
                                          <p:val>
                                            <p:strVal val="#ppt_x"/>
                                          </p:val>
                                        </p:tav>
                                      </p:tavLst>
                                    </p:anim>
                                    <p:anim calcmode="lin" valueType="num">
                                      <p:cBhvr additive="base">
                                        <p:cTn id="34" dur="500" fill="hold"/>
                                        <p:tgtEl>
                                          <p:spTgt spid="717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Jesse Owens Olympics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Jesse Owens won four gold medals in the 1936 Berlin Olympics.</a:t>
            </a:r>
          </a:p>
          <a:p>
            <a:r>
              <a:rPr lang="en-US" dirty="0" smtClean="0"/>
              <a:t>He was Nicknamed the “Buckeye Bullet”.</a:t>
            </a:r>
          </a:p>
          <a:p>
            <a:r>
              <a:rPr lang="en-US" dirty="0" smtClean="0"/>
              <a:t>Was only supposed to win 3 medals, but Hitler asked officials to remove Jewish runners off of Relay Team, so Owens substituted. </a:t>
            </a:r>
          </a:p>
          <a:p>
            <a:r>
              <a:rPr lang="en-US" dirty="0" smtClean="0"/>
              <a:t>Didn’t mind Hitler not shaking his hand.</a:t>
            </a:r>
          </a:p>
          <a:p>
            <a:r>
              <a:rPr lang="en-US" dirty="0" smtClean="0"/>
              <a:t>Discriminated against by even president.</a:t>
            </a:r>
          </a:p>
          <a:p>
            <a:r>
              <a:rPr lang="en-US" dirty="0" smtClean="0"/>
              <a:t>After Olympics, had many German fans.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heckerboard(across)">
                                      <p:cBhvr>
                                        <p:cTn id="15" dur="500"/>
                                        <p:tgtEl>
                                          <p:spTgt spid="3">
                                            <p:txEl>
                                              <p:pRg st="0" end="0"/>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checkerboard(across)">
                                      <p:cBhvr>
                                        <p:cTn id="18" dur="500"/>
                                        <p:tgtEl>
                                          <p:spTgt spid="3">
                                            <p:txEl>
                                              <p:pRg st="1" end="1"/>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checkerboard(across)">
                                      <p:cBhvr>
                                        <p:cTn id="21" dur="500"/>
                                        <p:tgtEl>
                                          <p:spTgt spid="3">
                                            <p:txEl>
                                              <p:pRg st="2" end="2"/>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checkerboard(across)">
                                      <p:cBhvr>
                                        <p:cTn id="24" dur="500"/>
                                        <p:tgtEl>
                                          <p:spTgt spid="3">
                                            <p:txEl>
                                              <p:pRg st="3" end="3"/>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checkerboard(across)">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Jesse Owens Olympics Pictures</a:t>
            </a:r>
            <a:endParaRPr lang="en-US" dirty="0"/>
          </a:p>
        </p:txBody>
      </p:sp>
      <p:pic>
        <p:nvPicPr>
          <p:cNvPr id="5122" name="Picture 2" descr="http://images.google.com/url?source=imgres&amp;ct=tbn&amp;q=http://media-2.web.britannica.com/eb-media/82/3282-004-285DBE4D.jpg&amp;usg=AFQjCNHItFC6g-EpZRpoSIeAtA5pAgji2g"/>
          <p:cNvPicPr>
            <a:picLocks noChangeAspect="1" noChangeArrowheads="1"/>
          </p:cNvPicPr>
          <p:nvPr/>
        </p:nvPicPr>
        <p:blipFill>
          <a:blip r:embed="rId2" cstate="print"/>
          <a:srcRect/>
          <a:stretch>
            <a:fillRect/>
          </a:stretch>
        </p:blipFill>
        <p:spPr bwMode="auto">
          <a:xfrm>
            <a:off x="0" y="1219200"/>
            <a:ext cx="3824796" cy="5638800"/>
          </a:xfrm>
          <a:prstGeom prst="rect">
            <a:avLst/>
          </a:prstGeom>
          <a:noFill/>
        </p:spPr>
      </p:pic>
      <p:pic>
        <p:nvPicPr>
          <p:cNvPr id="5124" name="Picture 4" descr="http://images.google.com/url?source=imgres&amp;ct=tbn&amp;q=http://www.princeton.edu/~bsu/images/Jesse%2520Owens.jpg&amp;usg=AFQjCNH5FkzpJR91JnIE8dmLWzc_zgChHQ"/>
          <p:cNvPicPr>
            <a:picLocks noChangeAspect="1" noChangeArrowheads="1"/>
          </p:cNvPicPr>
          <p:nvPr/>
        </p:nvPicPr>
        <p:blipFill>
          <a:blip r:embed="rId3" cstate="print"/>
          <a:srcRect/>
          <a:stretch>
            <a:fillRect/>
          </a:stretch>
        </p:blipFill>
        <p:spPr bwMode="auto">
          <a:xfrm>
            <a:off x="3810000" y="1219200"/>
            <a:ext cx="2857500" cy="5638800"/>
          </a:xfrm>
          <a:prstGeom prst="rect">
            <a:avLst/>
          </a:prstGeom>
          <a:noFill/>
        </p:spPr>
      </p:pic>
      <p:pic>
        <p:nvPicPr>
          <p:cNvPr id="5126" name="Picture 6" descr="http://t0.gstatic.com/images?q=tbn:bAfUPzlTTsLOqM:http://www.topnews.in/files/Jesse-Owens.jpg">
            <a:hlinkClick r:id="rId4"/>
          </p:cNvPr>
          <p:cNvPicPr>
            <a:picLocks noChangeAspect="1" noChangeArrowheads="1"/>
          </p:cNvPicPr>
          <p:nvPr/>
        </p:nvPicPr>
        <p:blipFill>
          <a:blip r:embed="rId5" cstate="print"/>
          <a:srcRect/>
          <a:stretch>
            <a:fillRect/>
          </a:stretch>
        </p:blipFill>
        <p:spPr bwMode="auto">
          <a:xfrm>
            <a:off x="6629400" y="1219200"/>
            <a:ext cx="2514600" cy="5638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checkerboard(across)">
                                      <p:cBhvr>
                                        <p:cTn id="15" dur="500"/>
                                        <p:tgtEl>
                                          <p:spTgt spid="5122"/>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5124"/>
                                        </p:tgtEl>
                                        <p:attrNameLst>
                                          <p:attrName>style.visibility</p:attrName>
                                        </p:attrNameLst>
                                      </p:cBhvr>
                                      <p:to>
                                        <p:strVal val="visible"/>
                                      </p:to>
                                    </p:set>
                                    <p:animEffect transition="in" filter="checkerboard(across)">
                                      <p:cBhvr>
                                        <p:cTn id="20" dur="500"/>
                                        <p:tgtEl>
                                          <p:spTgt spid="5124"/>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5126"/>
                                        </p:tgtEl>
                                        <p:attrNameLst>
                                          <p:attrName>style.visibility</p:attrName>
                                        </p:attrNameLst>
                                      </p:cBhvr>
                                      <p:to>
                                        <p:strVal val="visible"/>
                                      </p:to>
                                    </p:set>
                                    <p:animEffect transition="in" filter="checkerboard(across)">
                                      <p:cBhvr>
                                        <p:cTn id="25" dur="5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137</TotalTime>
  <Words>747</Words>
  <Application>Microsoft Office PowerPoint</Application>
  <PresentationFormat>On-screen Show (4:3)</PresentationFormat>
  <Paragraphs>55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Median</vt:lpstr>
      <vt:lpstr>African American History: 1900-1949</vt:lpstr>
      <vt:lpstr>Harlem Renaissance</vt:lpstr>
      <vt:lpstr>Harlem Renaissance </vt:lpstr>
      <vt:lpstr>Harlem Renaissance Pictures</vt:lpstr>
      <vt:lpstr>Jazz Music</vt:lpstr>
      <vt:lpstr>Jazz Music </vt:lpstr>
      <vt:lpstr>Jazz Music Pictures</vt:lpstr>
      <vt:lpstr>Jesse Owens Olympics</vt:lpstr>
      <vt:lpstr>Jesse Owens Olympics Pictures</vt:lpstr>
      <vt:lpstr>Jackie Robinson Early Life</vt:lpstr>
      <vt:lpstr>Baseball Career</vt:lpstr>
      <vt:lpstr>Changes in Baseball</vt:lpstr>
      <vt:lpstr>Jackie Robinson Pictures</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edepastino22</dc:creator>
  <cp:lastModifiedBy>ablock28</cp:lastModifiedBy>
  <cp:revision>33</cp:revision>
  <dcterms:created xsi:type="dcterms:W3CDTF">2010-03-10T16:32:21Z</dcterms:created>
  <dcterms:modified xsi:type="dcterms:W3CDTF">2010-03-19T15:48:14Z</dcterms:modified>
</cp:coreProperties>
</file>